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8" r:id="rId6"/>
    <p:sldId id="279" r:id="rId7"/>
    <p:sldId id="282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7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E63BD1-27DC-9D41-953E-A727641D409B}">
          <p14:sldIdLst>
            <p14:sldId id="256"/>
            <p14:sldId id="278"/>
            <p14:sldId id="279"/>
            <p14:sldId id="282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843" autoAdjust="0"/>
    <p:restoredTop sz="95009" autoAdjust="0"/>
  </p:normalViewPr>
  <p:slideViewPr>
    <p:cSldViewPr snapToGrid="0" snapToObjects="1">
      <p:cViewPr varScale="1">
        <p:scale>
          <a:sx n="81" d="100"/>
          <a:sy n="81" d="100"/>
        </p:scale>
        <p:origin x="184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11/29/19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javascript/javascript_operators.ht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javascript/javascript_switch_case.htm" TargetMode="External"/><Relationship Id="rId2" Type="http://schemas.openxmlformats.org/officeDocument/2006/relationships/hyperlink" Target="https://www.tutorialspoint.com/javascript/javascript_ifelse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utorialspoint.com/javascript/javascript_forin_loop.htm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javascript/javascript_events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utorialspoint.com/javascript/javascript_events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hyperlink" Target="https://apvarun.github.io/toastify-j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/tryit.asp?filename=tryjs_whereto_head" TargetMode="External"/><Relationship Id="rId2" Type="http://schemas.openxmlformats.org/officeDocument/2006/relationships/hyperlink" Target="https://www.w3schools.com/js/tryit.asp?filename=tryjs_whereto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js/tryit.asp?filename=tryjs_whereto_external" TargetMode="External"/><Relationship Id="rId4" Type="http://schemas.openxmlformats.org/officeDocument/2006/relationships/hyperlink" Target="https://www.w3schools.com/js/tryit.asp?filename=tryjs_whereto_body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s/tryit.asp?filename=tryjs_output_do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www.w3schools.com/js/js_reserved.a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32658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JS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J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ava</a:t>
            </a:r>
            <a:r>
              <a:rPr lang="en-US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</a:t>
            </a:r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cript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Presented BY Steve Lourenco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A1139-E09F-2A48-B1D2-5DEDC563C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084" y="0"/>
            <a:ext cx="10131425" cy="1456267"/>
          </a:xfrm>
        </p:spPr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F2E397-9379-6E4B-A1B1-996E7A96EA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84" y="1700632"/>
            <a:ext cx="10131425" cy="3649133"/>
          </a:xfrm>
        </p:spPr>
        <p:txBody>
          <a:bodyPr anchor="t">
            <a:noAutofit/>
          </a:bodyPr>
          <a:lstStyle/>
          <a:p>
            <a:r>
              <a:rPr lang="en-US" sz="2400" dirty="0" err="1"/>
              <a:t>Javascript</a:t>
            </a:r>
            <a:r>
              <a:rPr lang="en-US" sz="2400" dirty="0"/>
              <a:t> allows us to work with data. Here are three primitive data types:</a:t>
            </a:r>
          </a:p>
          <a:p>
            <a:pPr lvl="1"/>
            <a:r>
              <a:rPr lang="en-US" sz="2400" dirty="0"/>
              <a:t>Number</a:t>
            </a:r>
          </a:p>
          <a:p>
            <a:pPr lvl="1"/>
            <a:r>
              <a:rPr lang="en-US" sz="2400" dirty="0"/>
              <a:t>String</a:t>
            </a:r>
          </a:p>
          <a:p>
            <a:pPr lvl="1"/>
            <a:r>
              <a:rPr lang="en-US" sz="2400" dirty="0"/>
              <a:t>Boolean</a:t>
            </a:r>
          </a:p>
          <a:p>
            <a:r>
              <a:rPr lang="en-US" sz="2400" dirty="0"/>
              <a:t>JS allows us to store those data types in </a:t>
            </a:r>
            <a:r>
              <a:rPr lang="en-US" sz="2400" b="1" dirty="0"/>
              <a:t>variables </a:t>
            </a:r>
          </a:p>
          <a:p>
            <a:pPr lvl="1"/>
            <a:r>
              <a:rPr lang="en-US" sz="2400" b="1" dirty="0" err="1"/>
              <a:t>var</a:t>
            </a:r>
            <a:r>
              <a:rPr lang="en-US" sz="2400" b="1" dirty="0"/>
              <a:t> name = "Ali";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dirty="0">
                <a:sym typeface="Wingdings" pitchFamily="2" charset="2"/>
              </a:rPr>
              <a:t>Store the string ALI in the variable name</a:t>
            </a:r>
          </a:p>
          <a:p>
            <a:pPr marL="457200" lvl="1" indent="0">
              <a:buNone/>
            </a:pPr>
            <a:r>
              <a:rPr lang="en-US" sz="2400" dirty="0">
                <a:sym typeface="Wingdings" pitchFamily="2" charset="2"/>
              </a:rPr>
              <a:t>Another example:</a:t>
            </a:r>
          </a:p>
          <a:p>
            <a:pPr lvl="1"/>
            <a:r>
              <a:rPr lang="en-US" sz="2400" b="1" dirty="0" err="1"/>
              <a:t>var</a:t>
            </a:r>
            <a:r>
              <a:rPr lang="en-US" sz="2400" b="1" dirty="0"/>
              <a:t> money; </a:t>
            </a:r>
          </a:p>
          <a:p>
            <a:pPr lvl="1"/>
            <a:r>
              <a:rPr lang="en-US" sz="2400" b="1" dirty="0"/>
              <a:t>money = 2000.50;</a:t>
            </a:r>
          </a:p>
        </p:txBody>
      </p:sp>
    </p:spTree>
    <p:extLst>
      <p:ext uri="{BB962C8B-B14F-4D97-AF65-F5344CB8AC3E}">
        <p14:creationId xmlns:p14="http://schemas.microsoft.com/office/powerpoint/2010/main" val="4227339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27A30-2F35-8B4E-8020-4D3979F8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scopes: Global VS LOCAL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1B4834-540A-7A4F-8C60-59687A773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10991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b="1" dirty="0"/>
              <a:t>Global variable</a:t>
            </a:r>
            <a:r>
              <a:rPr lang="en-US" sz="2400" dirty="0"/>
              <a:t>: A global variable has global scope which means it can be defined anywhere in your JavaScript code.</a:t>
            </a:r>
          </a:p>
          <a:p>
            <a:r>
              <a:rPr lang="en-US" sz="2400" b="1" dirty="0"/>
              <a:t>Local Variables</a:t>
            </a:r>
            <a:r>
              <a:rPr lang="en-US" sz="2400" dirty="0"/>
              <a:t> − A local variable will be visible only within a function where it is defined. Function parameters are always local to that function.</a:t>
            </a:r>
          </a:p>
          <a:p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You can call a global variable inside a function but you can’t call a local variable outside of the function.</a:t>
            </a:r>
          </a:p>
        </p:txBody>
      </p:sp>
    </p:spTree>
    <p:extLst>
      <p:ext uri="{BB962C8B-B14F-4D97-AF65-F5344CB8AC3E}">
        <p14:creationId xmlns:p14="http://schemas.microsoft.com/office/powerpoint/2010/main" val="3654489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8614-F257-2743-ADF3-3348627D7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oPerators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D0F9F-3583-8542-AA3D-6B01EB756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Arithmetic Operators</a:t>
            </a:r>
          </a:p>
          <a:p>
            <a:r>
              <a:rPr lang="en-US" sz="2400" dirty="0"/>
              <a:t>Comparison Operators</a:t>
            </a:r>
          </a:p>
          <a:p>
            <a:r>
              <a:rPr lang="en-US" sz="2400" dirty="0"/>
              <a:t>Logical (or Relational) Operators</a:t>
            </a:r>
          </a:p>
          <a:p>
            <a:r>
              <a:rPr lang="en-US" sz="2400" dirty="0"/>
              <a:t>Assignment Operators</a:t>
            </a:r>
          </a:p>
          <a:p>
            <a:endParaRPr lang="en-US" sz="2400" dirty="0">
              <a:hlinkClick r:id="rId2"/>
            </a:endParaRPr>
          </a:p>
          <a:p>
            <a:r>
              <a:rPr lang="en-US" sz="2400" dirty="0">
                <a:hlinkClick r:id="rId2"/>
              </a:rPr>
              <a:t>Example: https://www.tutorialspoint.com/javascript/javascript_operators.htm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60976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8B9A-176C-E84E-92B5-0B3CF7BEA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dirty="0"/>
              <a:t>IF … ELSE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C4C7C-5088-A647-B495-FECD77003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29711"/>
            <a:ext cx="10131425" cy="5470634"/>
          </a:xfrm>
        </p:spPr>
        <p:txBody>
          <a:bodyPr anchor="t">
            <a:noAutofit/>
          </a:bodyPr>
          <a:lstStyle/>
          <a:p>
            <a:r>
              <a:rPr lang="en-US" sz="2400" dirty="0"/>
              <a:t>With help of operators, we can now create conditions which can only be executed if true</a:t>
            </a:r>
          </a:p>
          <a:p>
            <a:r>
              <a:rPr lang="en-US" sz="2400" dirty="0"/>
              <a:t>Example: 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400" dirty="0">
                <a:hlinkClick r:id="rId2"/>
              </a:rPr>
              <a:t>https://www.tutorialspoint.com/javascript/javascript_ifelse.htm</a:t>
            </a:r>
            <a:endParaRPr lang="en-US" sz="2400" dirty="0"/>
          </a:p>
          <a:p>
            <a:r>
              <a:rPr lang="en-US" sz="2400" dirty="0"/>
              <a:t>Others: </a:t>
            </a:r>
            <a:r>
              <a:rPr lang="en-US" sz="2400" dirty="0">
                <a:hlinkClick r:id="rId3"/>
              </a:rPr>
              <a:t>https://www.tutorialspoint.com/javascript/javascript_switch_case.htm</a:t>
            </a:r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73398B-E809-C44B-AF7E-D3D581404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46" y="2063678"/>
            <a:ext cx="5600700" cy="1244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FD35D6-FE58-3748-982F-8DB0D7DA8B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46" y="3617165"/>
            <a:ext cx="60325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8489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7EB4-3918-2E4C-BF89-176D9B936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-236046"/>
            <a:ext cx="10131425" cy="1456267"/>
          </a:xfrm>
        </p:spPr>
        <p:txBody>
          <a:bodyPr/>
          <a:lstStyle/>
          <a:p>
            <a:r>
              <a:rPr lang="en-US" dirty="0"/>
              <a:t>For LOOP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2E4F30-9E23-8543-A110-4816F9B42C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797" y="2797636"/>
            <a:ext cx="8906670" cy="331938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78925EF-9AC0-A94F-A0DD-BC78A8E6F138}"/>
              </a:ext>
            </a:extLst>
          </p:cNvPr>
          <p:cNvSpPr txBox="1">
            <a:spLocks/>
          </p:cNvSpPr>
          <p:nvPr/>
        </p:nvSpPr>
        <p:spPr>
          <a:xfrm>
            <a:off x="685798" y="872284"/>
            <a:ext cx="10131425" cy="54706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for loop has 3 parameters</a:t>
            </a:r>
          </a:p>
          <a:p>
            <a:pPr lvl="1"/>
            <a:r>
              <a:rPr lang="en-US" sz="2400" b="1" dirty="0"/>
              <a:t>loop initialization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dirty="0">
                <a:sym typeface="Wingdings" pitchFamily="2" charset="2"/>
              </a:rPr>
              <a:t>We initialize our counter</a:t>
            </a:r>
          </a:p>
          <a:p>
            <a:pPr lvl="1"/>
            <a:r>
              <a:rPr lang="en-US" sz="2400" dirty="0"/>
              <a:t> </a:t>
            </a:r>
            <a:r>
              <a:rPr lang="en-US" sz="2400" b="1" dirty="0"/>
              <a:t>test statement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dirty="0"/>
              <a:t>test if a given condition is true or not</a:t>
            </a:r>
          </a:p>
          <a:p>
            <a:pPr lvl="1"/>
            <a:r>
              <a:rPr lang="en-US" sz="2400" b="1" dirty="0"/>
              <a:t>iteration statement </a:t>
            </a:r>
            <a:r>
              <a:rPr lang="en-US" sz="2400" b="1" dirty="0">
                <a:sym typeface="Wingdings" pitchFamily="2" charset="2"/>
              </a:rPr>
              <a:t> increase or decrease rule of the counter</a:t>
            </a:r>
          </a:p>
          <a:p>
            <a:endParaRPr lang="en-US" sz="2400" b="1" dirty="0">
              <a:sym typeface="Wingdings" pitchFamily="2" charset="2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A91D0F-A19F-3E40-AE9E-A623AEFC27CF}"/>
              </a:ext>
            </a:extLst>
          </p:cNvPr>
          <p:cNvSpPr txBox="1"/>
          <p:nvPr/>
        </p:nvSpPr>
        <p:spPr>
          <a:xfrm>
            <a:off x="685797" y="6286967"/>
            <a:ext cx="746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Others: </a:t>
            </a:r>
            <a:r>
              <a:rPr lang="en-US" dirty="0">
                <a:hlinkClick r:id="rId3"/>
              </a:rPr>
              <a:t>https://www.tutorialspoint.com/javascript/javascript_forin_loop.htm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2418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2079-4183-7D45-B7DE-C40A01351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2505"/>
            <a:ext cx="10131425" cy="1456267"/>
          </a:xfrm>
        </p:spPr>
        <p:txBody>
          <a:bodyPr/>
          <a:lstStyle/>
          <a:p>
            <a:r>
              <a:rPr lang="en-US" dirty="0"/>
              <a:t>WHILE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87765-27CA-2F4D-AEA5-D373A21F1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55549"/>
            <a:ext cx="10131425" cy="3649133"/>
          </a:xfrm>
        </p:spPr>
        <p:txBody>
          <a:bodyPr anchor="t">
            <a:normAutofit/>
          </a:bodyPr>
          <a:lstStyle/>
          <a:p>
            <a:r>
              <a:rPr lang="en-US" sz="2400" dirty="0"/>
              <a:t>The purpose of a </a:t>
            </a:r>
            <a:r>
              <a:rPr lang="en-US" sz="2400" b="1" dirty="0"/>
              <a:t>while</a:t>
            </a:r>
            <a:r>
              <a:rPr lang="en-US" sz="2400" dirty="0"/>
              <a:t> loop is to execute a statement or code block repeatedly as long as an </a:t>
            </a:r>
            <a:r>
              <a:rPr lang="en-US" sz="2400" b="1" dirty="0"/>
              <a:t>expression</a:t>
            </a:r>
            <a:r>
              <a:rPr lang="en-US" sz="2400" dirty="0"/>
              <a:t> is true. Once the expression becomes </a:t>
            </a:r>
            <a:r>
              <a:rPr lang="en-US" sz="2400" b="1" dirty="0"/>
              <a:t>false,</a:t>
            </a:r>
            <a:r>
              <a:rPr lang="en-US" sz="2400" dirty="0"/>
              <a:t> the loop terminates.</a:t>
            </a:r>
          </a:p>
          <a:p>
            <a:r>
              <a:rPr lang="en-US" sz="2400" dirty="0"/>
              <a:t>Possible to create a infinite loop </a:t>
            </a:r>
            <a:r>
              <a:rPr lang="en-US" sz="2400" dirty="0">
                <a:sym typeface="Wingdings" pitchFamily="2" charset="2"/>
              </a:rPr>
              <a:t> while (true)  { }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C36237-68F5-DC4E-9B9E-C47140C8A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84" y="3280115"/>
            <a:ext cx="8517758" cy="309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91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1156C-2352-CF4C-923A-D42DB4E10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41738"/>
            <a:ext cx="10131425" cy="1456267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3A1E1-131E-6D4D-A4D6-C7ABE0E5B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770466"/>
            <a:ext cx="10131425" cy="4715933"/>
          </a:xfrm>
        </p:spPr>
        <p:txBody>
          <a:bodyPr anchor="t">
            <a:noAutofit/>
          </a:bodyPr>
          <a:lstStyle/>
          <a:p>
            <a:r>
              <a:rPr lang="en-US" sz="2400" dirty="0"/>
              <a:t>group of reusable code which can be called anywhere in your program</a:t>
            </a:r>
          </a:p>
          <a:p>
            <a:r>
              <a:rPr lang="en-US" sz="2400" dirty="0"/>
              <a:t>eliminates the need of writing the same code again and again</a:t>
            </a:r>
          </a:p>
          <a:p>
            <a:r>
              <a:rPr lang="en-US" sz="2400" dirty="0"/>
              <a:t>allow a programmer to divide a big program into a number of small and manageable functions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To invoke the created function somewhere later in the code, you just need to write the name</a:t>
            </a:r>
          </a:p>
          <a:p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sayHello</a:t>
            </a:r>
            <a:r>
              <a:rPr lang="en-US" sz="2400" dirty="0">
                <a:sym typeface="Wingdings" pitchFamily="2" charset="2"/>
              </a:rPr>
              <a:t>();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C1CC8-C2EE-F74C-911A-7AAD8E2A6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809838"/>
            <a:ext cx="7069802" cy="1919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0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131D9-57CC-2047-BAE6-E695BA3F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F2B9B-869F-DB41-9C9D-95EC471DD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JavaScript's interaction with HTML is handled through </a:t>
            </a:r>
            <a:r>
              <a:rPr lang="en-US" sz="2400" b="1" dirty="0"/>
              <a:t>events</a:t>
            </a:r>
            <a:r>
              <a:rPr lang="en-US" sz="2400" dirty="0"/>
              <a:t> that occur when the user or the browser manipulates a page.</a:t>
            </a:r>
          </a:p>
          <a:p>
            <a:pPr lvl="1"/>
            <a:r>
              <a:rPr lang="en-US" sz="2400" dirty="0"/>
              <a:t>When the page loads, it is called an event. When the user clicks a button, that click too is an event. Other examples include events like pressing any key, closing a window, resizing a window, etc.</a:t>
            </a:r>
          </a:p>
          <a:p>
            <a:pPr lvl="1"/>
            <a:r>
              <a:rPr lang="en-US" sz="2400" dirty="0">
                <a:hlinkClick r:id="rId2"/>
              </a:rPr>
              <a:t>https://www.tutorialspoint.com/javascript/javascript_events.htm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7815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B5507-F874-E840-A9BF-1A14CB098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291881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onclick Event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80ADC-4EE6-A841-AD8C-5817B9584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816595"/>
            <a:ext cx="10131425" cy="3649133"/>
          </a:xfrm>
        </p:spPr>
        <p:txBody>
          <a:bodyPr anchor="t">
            <a:normAutofit/>
          </a:bodyPr>
          <a:lstStyle/>
          <a:p>
            <a:r>
              <a:rPr lang="en-US" sz="2400" dirty="0"/>
              <a:t>most frequently used event type 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7D57A-16A1-BE45-8E21-AEA53C967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348389"/>
            <a:ext cx="9782504" cy="533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01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436A6-B927-1849-A406-70AD87BC4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0B9A8-4AFA-3048-A578-9F1115216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https://www.tutorialspoint.com/javascript/javascript_events.htm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70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94CA-69E8-D846-A309-7079CCBA1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AEB21-D6B7-FC4A-BA76-3466EC3C7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CSS Layouts</a:t>
            </a:r>
          </a:p>
          <a:p>
            <a:pPr marL="0" indent="0">
              <a:buNone/>
            </a:pPr>
            <a:r>
              <a:rPr lang="en-US" sz="2400" dirty="0"/>
              <a:t>CSS Framework: Bootstrap 4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9274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Lourenco.steve@outlook.com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9F9BC-B4A8-7D4A-898C-FF570424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</a:t>
            </a:r>
            <a:r>
              <a:rPr lang="en-US" dirty="0" err="1"/>
              <a:t>Javascript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8066F-AD60-764D-8A21-364C6C1CD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HTML d</a:t>
            </a:r>
            <a:r>
              <a:rPr lang="en-US" sz="2400" dirty="0">
                <a:sym typeface="Wingdings" pitchFamily="2" charset="2"/>
              </a:rPr>
              <a:t>efines the content </a:t>
            </a:r>
          </a:p>
          <a:p>
            <a:r>
              <a:rPr lang="en-US" sz="2400" dirty="0">
                <a:sym typeface="Wingdings" pitchFamily="2" charset="2"/>
              </a:rPr>
              <a:t>CSS specifies the layout of a webpage </a:t>
            </a:r>
          </a:p>
          <a:p>
            <a:r>
              <a:rPr lang="en-US" sz="2400" dirty="0">
                <a:sym typeface="Wingdings" pitchFamily="2" charset="2"/>
              </a:rPr>
              <a:t>JavaScript allows us to program the behavior of a web page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7029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B2999-22E0-4D44-B5D5-31D9BE93B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CAN WE USE JAVASCRIPT?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2EE08-E2BF-E043-AB95-58EB17BBE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b="1" dirty="0"/>
              <a:t>Client side validation (</a:t>
            </a:r>
            <a:r>
              <a:rPr lang="en-US" sz="2400" dirty="0"/>
              <a:t>verify any user input)</a:t>
            </a:r>
            <a:endParaRPr lang="en-US" sz="2400" b="1" dirty="0"/>
          </a:p>
          <a:p>
            <a:r>
              <a:rPr lang="en-US" sz="2400" b="1" dirty="0"/>
              <a:t>Manipulating HTML Pages </a:t>
            </a:r>
            <a:r>
              <a:rPr lang="en-US" sz="2400" dirty="0"/>
              <a:t>(change the content of an HTML tag)</a:t>
            </a:r>
            <a:endParaRPr lang="en-US" sz="2400" b="1" dirty="0"/>
          </a:p>
          <a:p>
            <a:r>
              <a:rPr lang="en-US" sz="2400" b="1" dirty="0"/>
              <a:t>User Notifications (</a:t>
            </a:r>
            <a:r>
              <a:rPr lang="en-US" sz="2400" dirty="0"/>
              <a:t>raise dynamic pop-ups on the webpages to give different types of notifications to your website visitors)</a:t>
            </a:r>
            <a:endParaRPr lang="en-US" sz="2400" b="1" dirty="0"/>
          </a:p>
          <a:p>
            <a:r>
              <a:rPr lang="en-US" sz="2400" b="1" dirty="0"/>
              <a:t>Back-end Data Loading (AJAX) : </a:t>
            </a:r>
            <a:r>
              <a:rPr lang="en-US" sz="2400" dirty="0"/>
              <a:t>(Instead of loading content by loading the whole page, we can se AJAX to load asynchronously content)</a:t>
            </a:r>
            <a:endParaRPr lang="en-US" sz="2400" b="1" dirty="0"/>
          </a:p>
          <a:p>
            <a:r>
              <a:rPr lang="en-US" sz="2400" b="1" dirty="0"/>
              <a:t>Server Applications </a:t>
            </a:r>
            <a:r>
              <a:rPr lang="en-US" sz="2400" dirty="0"/>
              <a:t>(Nodejs, is a </a:t>
            </a:r>
            <a:r>
              <a:rPr lang="en-US" sz="2400" dirty="0" err="1"/>
              <a:t>Javascript</a:t>
            </a:r>
            <a:r>
              <a:rPr lang="en-US" sz="2400" dirty="0"/>
              <a:t> Server. We can compare with Rails. Rails is a ruby server.)</a:t>
            </a:r>
          </a:p>
        </p:txBody>
      </p:sp>
    </p:spTree>
    <p:extLst>
      <p:ext uri="{BB962C8B-B14F-4D97-AF65-F5344CB8AC3E}">
        <p14:creationId xmlns:p14="http://schemas.microsoft.com/office/powerpoint/2010/main" val="3034812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5C8C5-9728-904B-BAD3-50833D3B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90" y="-207435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Advantages of JavaScript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BB87B-1EDC-294D-BDAB-B155A8D7C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249" y="1040524"/>
            <a:ext cx="11619185" cy="5817476"/>
          </a:xfrm>
        </p:spPr>
        <p:txBody>
          <a:bodyPr anchor="t">
            <a:noAutofit/>
          </a:bodyPr>
          <a:lstStyle/>
          <a:p>
            <a:r>
              <a:rPr lang="en-US" sz="2400" b="1" dirty="0"/>
              <a:t>Less server interaction (</a:t>
            </a:r>
            <a:r>
              <a:rPr lang="en-US" sz="2400" dirty="0"/>
              <a:t>validate user input before sending the page off to the server)</a:t>
            </a:r>
            <a:endParaRPr lang="en-US" sz="2400" b="1" dirty="0"/>
          </a:p>
          <a:p>
            <a:r>
              <a:rPr lang="en-US" sz="2400" b="1" dirty="0"/>
              <a:t>Immediate feedback to the visitors (</a:t>
            </a:r>
            <a:r>
              <a:rPr lang="en-US" sz="2400" dirty="0"/>
              <a:t>don't have to wait for a page reload to see if they have forgotten to enter something)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b="1" dirty="0"/>
          </a:p>
          <a:p>
            <a:r>
              <a:rPr lang="en-US" sz="2400" b="1" dirty="0"/>
              <a:t>Richer interfaces </a:t>
            </a:r>
            <a:r>
              <a:rPr lang="en-US" sz="2400" dirty="0"/>
              <a:t>(You can use JavaScript to include such items as drag-and-drop components and sliders to give a Rich Interface to your site visitors</a:t>
            </a:r>
          </a:p>
          <a:p>
            <a:r>
              <a:rPr lang="en-US" sz="2400" dirty="0">
                <a:hlinkClick r:id="rId2"/>
              </a:rPr>
              <a:t>https://apvarun.github.io/toastify-js/#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8518C-5808-BD4C-A144-BDDC00370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130" y="2063457"/>
            <a:ext cx="5523188" cy="306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944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57974-D7D8-2A4A-85D5-FB10A39D6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076" y="-336914"/>
            <a:ext cx="10131425" cy="1456267"/>
          </a:xfrm>
        </p:spPr>
        <p:txBody>
          <a:bodyPr/>
          <a:lstStyle/>
          <a:p>
            <a:r>
              <a:rPr lang="en-US" dirty="0"/>
              <a:t>WHERE TO INSERT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75328-0A4C-0646-9EF7-3C979307EA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076" y="1119353"/>
            <a:ext cx="11860923" cy="5738648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 HTML, JavaScript code must be inserted between </a:t>
            </a:r>
            <a:r>
              <a:rPr lang="en-US" sz="2400" b="1" dirty="0"/>
              <a:t>&lt;script&gt; </a:t>
            </a:r>
            <a:r>
              <a:rPr lang="en-US" sz="2400" dirty="0"/>
              <a:t>and </a:t>
            </a:r>
            <a:r>
              <a:rPr lang="en-US" sz="2400" b="1" dirty="0"/>
              <a:t>&lt;/script&gt;</a:t>
            </a:r>
            <a:r>
              <a:rPr lang="en-US" sz="2400" dirty="0"/>
              <a:t> tags.</a:t>
            </a:r>
          </a:p>
          <a:p>
            <a:pPr lvl="1"/>
            <a:r>
              <a:rPr lang="en-US" sz="2400" dirty="0">
                <a:hlinkClick r:id="rId2"/>
              </a:rPr>
              <a:t>https://www.w3schools.com/js/tryit.asp?filename=tryjs_whereto</a:t>
            </a:r>
            <a:endParaRPr lang="en-US" sz="2400" dirty="0"/>
          </a:p>
          <a:p>
            <a:r>
              <a:rPr lang="en-US" sz="2400" dirty="0"/>
              <a:t>Scripts can be placed in the &lt;body&gt;, or in the &lt;head&gt; section of an HTML page</a:t>
            </a:r>
          </a:p>
          <a:p>
            <a:pPr lvl="1"/>
            <a:r>
              <a:rPr lang="en-US" sz="2400" dirty="0"/>
              <a:t>Example with the script in the head tag: </a:t>
            </a:r>
            <a:r>
              <a:rPr lang="en-US" sz="2400" dirty="0">
                <a:hlinkClick r:id="rId3"/>
              </a:rPr>
              <a:t>https://www.w3schools.com/js/tryit.asp?filename=tryjs_whereto_head</a:t>
            </a:r>
            <a:endParaRPr lang="en-US" sz="2400" dirty="0"/>
          </a:p>
          <a:p>
            <a:pPr lvl="1"/>
            <a:r>
              <a:rPr lang="en-US" sz="2400" dirty="0"/>
              <a:t>Example with the script in the body tag: </a:t>
            </a:r>
            <a:r>
              <a:rPr lang="en-US" sz="2400" dirty="0">
                <a:hlinkClick r:id="rId4"/>
              </a:rPr>
              <a:t>https://www.w3schools.com/js/tryit.asp?filename=tryjs_whereto_body</a:t>
            </a:r>
            <a:endParaRPr lang="en-US" sz="2400" dirty="0"/>
          </a:p>
          <a:p>
            <a:r>
              <a:rPr lang="en-US" sz="2400" dirty="0"/>
              <a:t>Scripts can also be placed in external files</a:t>
            </a:r>
          </a:p>
          <a:p>
            <a:pPr lvl="1"/>
            <a:r>
              <a:rPr lang="en-US" sz="2400" dirty="0"/>
              <a:t>Example: </a:t>
            </a:r>
            <a:r>
              <a:rPr lang="en-US" sz="2400" b="1" dirty="0"/>
              <a:t>&lt;script </a:t>
            </a:r>
            <a:r>
              <a:rPr lang="en-US" sz="2400" b="1" dirty="0" err="1"/>
              <a:t>src</a:t>
            </a:r>
            <a:r>
              <a:rPr lang="en-US" sz="2400" b="1" dirty="0"/>
              <a:t>="</a:t>
            </a:r>
            <a:r>
              <a:rPr lang="en-US" sz="2400" b="1" dirty="0" err="1"/>
              <a:t>myScript.js</a:t>
            </a:r>
            <a:r>
              <a:rPr lang="en-US" sz="2400" b="1" dirty="0"/>
              <a:t>"&gt;&lt;/script&gt;</a:t>
            </a:r>
          </a:p>
          <a:p>
            <a:pPr lvl="1"/>
            <a:r>
              <a:rPr lang="en-US" sz="2400" dirty="0">
                <a:hlinkClick r:id="rId5"/>
              </a:rPr>
              <a:t>https://www.w3schools.com/js/tryit.asp?filename=tryjs_whereto_external</a:t>
            </a:r>
            <a:endParaRPr lang="en-US" sz="2400" dirty="0"/>
          </a:p>
          <a:p>
            <a:pPr lvl="1"/>
            <a:r>
              <a:rPr lang="en-US" sz="2400" dirty="0"/>
              <a:t>External scripts cannot contain &lt;script&gt; tags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5562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4C41E-D49D-814A-94AF-FB96688FF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397358" cy="1456267"/>
          </a:xfrm>
        </p:spPr>
        <p:txBody>
          <a:bodyPr>
            <a:normAutofit/>
          </a:bodyPr>
          <a:lstStyle/>
          <a:p>
            <a:r>
              <a:rPr lang="en-US" dirty="0"/>
              <a:t>Display Possibilities (Most important)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185E6-F9B0-564D-B85A-66483232A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400" dirty="0"/>
              <a:t>Writing into an HTML element, using </a:t>
            </a:r>
            <a:r>
              <a:rPr lang="en-US" sz="2400" b="1" dirty="0" err="1"/>
              <a:t>innerHTML</a:t>
            </a:r>
            <a:endParaRPr lang="en-US" sz="2400" b="1" dirty="0"/>
          </a:p>
          <a:p>
            <a:r>
              <a:rPr lang="en-US" sz="2400" dirty="0"/>
              <a:t>Writing into an alert box, using </a:t>
            </a:r>
            <a:r>
              <a:rPr lang="en-US" sz="2400" b="1" dirty="0" err="1"/>
              <a:t>window.alert</a:t>
            </a:r>
            <a:r>
              <a:rPr lang="en-US" sz="2400" b="1" dirty="0"/>
              <a:t>() </a:t>
            </a:r>
            <a:r>
              <a:rPr lang="en-US" sz="2400" b="1" dirty="0">
                <a:sym typeface="Wingdings" pitchFamily="2" charset="2"/>
              </a:rPr>
              <a:t></a:t>
            </a:r>
            <a:r>
              <a:rPr lang="en-US" sz="2400" dirty="0"/>
              <a:t> You can use an alert box to display data:</a:t>
            </a:r>
            <a:endParaRPr lang="en-US" sz="2400" b="1" dirty="0"/>
          </a:p>
          <a:p>
            <a:r>
              <a:rPr lang="en-US" sz="2400" dirty="0"/>
              <a:t>Writing into the browser console, using </a:t>
            </a:r>
            <a:r>
              <a:rPr lang="en-US" sz="2400" b="1" dirty="0" err="1"/>
              <a:t>console.log</a:t>
            </a:r>
            <a:r>
              <a:rPr lang="en-US" sz="2400" b="1" dirty="0"/>
              <a:t>()</a:t>
            </a:r>
            <a:br>
              <a:rPr lang="en-US" sz="2400" dirty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8798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05089-68C1-B448-9955-185B665A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11" y="0"/>
            <a:ext cx="10131425" cy="1456267"/>
          </a:xfrm>
        </p:spPr>
        <p:txBody>
          <a:bodyPr/>
          <a:lstStyle/>
          <a:p>
            <a:r>
              <a:rPr lang="en-US" cap="none" dirty="0" err="1"/>
              <a:t>innerHTML</a:t>
            </a:r>
            <a:r>
              <a:rPr lang="en-US" dirty="0"/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572D1-814D-014C-8D00-076664874C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To access an HTML element, JavaScript can use the </a:t>
            </a:r>
            <a:r>
              <a:rPr lang="en-US" sz="2400" b="1" dirty="0" err="1"/>
              <a:t>document.getElementById</a:t>
            </a:r>
            <a:r>
              <a:rPr lang="en-US" sz="2400" b="1" dirty="0"/>
              <a:t>(id)</a:t>
            </a:r>
            <a:r>
              <a:rPr lang="en-US" sz="2400" dirty="0"/>
              <a:t> method</a:t>
            </a:r>
          </a:p>
          <a:p>
            <a:pPr lvl="1"/>
            <a:r>
              <a:rPr lang="en-US" sz="2400" b="1" dirty="0"/>
              <a:t>Document</a:t>
            </a:r>
            <a:r>
              <a:rPr lang="en-US" sz="2400" dirty="0"/>
              <a:t> </a:t>
            </a:r>
            <a:r>
              <a:rPr lang="en-US" sz="2400" dirty="0">
                <a:sym typeface="Wingdings" pitchFamily="2" charset="2"/>
              </a:rPr>
              <a:t> Means the webpage</a:t>
            </a:r>
          </a:p>
          <a:p>
            <a:pPr lvl="1"/>
            <a:r>
              <a:rPr lang="en-US" sz="2400" b="1" dirty="0" err="1"/>
              <a:t>getElementById</a:t>
            </a:r>
            <a:r>
              <a:rPr lang="en-US" sz="2400" b="1" dirty="0"/>
              <a:t> </a:t>
            </a:r>
            <a:r>
              <a:rPr lang="en-US" sz="2400" b="1" dirty="0">
                <a:sym typeface="Wingdings" pitchFamily="2" charset="2"/>
              </a:rPr>
              <a:t> </a:t>
            </a:r>
            <a:r>
              <a:rPr lang="en-US" sz="2400" dirty="0">
                <a:sym typeface="Wingdings" pitchFamily="2" charset="2"/>
              </a:rPr>
              <a:t>Allow us to find an HTML element by ID</a:t>
            </a:r>
          </a:p>
          <a:p>
            <a:pPr lvl="1"/>
            <a:r>
              <a:rPr lang="en-US" sz="2400" dirty="0">
                <a:sym typeface="Wingdings" pitchFamily="2" charset="2"/>
              </a:rPr>
              <a:t>ID  Enter the ID name of your element</a:t>
            </a:r>
          </a:p>
          <a:p>
            <a:pPr lvl="1"/>
            <a:endParaRPr lang="en-US" sz="2400" dirty="0">
              <a:sym typeface="Wingdings" pitchFamily="2" charset="2"/>
            </a:endParaRPr>
          </a:p>
          <a:p>
            <a:pPr lvl="1"/>
            <a:r>
              <a:rPr lang="en-US" sz="2400" dirty="0" err="1">
                <a:sym typeface="Wingdings" pitchFamily="2" charset="2"/>
              </a:rPr>
              <a:t>innerHTML</a:t>
            </a:r>
            <a:r>
              <a:rPr lang="en-US" sz="2400" dirty="0">
                <a:sym typeface="Wingdings" pitchFamily="2" charset="2"/>
              </a:rPr>
              <a:t>  Defines the HTML content</a:t>
            </a:r>
          </a:p>
          <a:p>
            <a:pPr lvl="1"/>
            <a:endParaRPr lang="en-US" sz="2400" dirty="0">
              <a:sym typeface="Wingdings" pitchFamily="2" charset="2"/>
            </a:endParaRPr>
          </a:p>
          <a:p>
            <a:r>
              <a:rPr lang="en-US" sz="2400" dirty="0">
                <a:hlinkClick r:id="rId2"/>
              </a:rPr>
              <a:t>https://www.w3schools.com/js/tryit.asp?filename=tryjs_output_dom</a:t>
            </a:r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>
              <a:sym typeface="Wingdings" pitchFamily="2" charset="2"/>
            </a:endParaRPr>
          </a:p>
          <a:p>
            <a:pPr lvl="1"/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532107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F5F63-97D5-E24A-BAF2-2A82C370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dirty="0"/>
              <a:t>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BD66-935C-2549-BC11-049B362C8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56290"/>
            <a:ext cx="10131425" cy="5312979"/>
          </a:xfrm>
        </p:spPr>
        <p:txBody>
          <a:bodyPr anchor="t">
            <a:noAutofit/>
          </a:bodyPr>
          <a:lstStyle/>
          <a:p>
            <a:r>
              <a:rPr lang="en-US" sz="2400" dirty="0"/>
              <a:t>alert(“Wake up!”) is a statement</a:t>
            </a:r>
          </a:p>
          <a:p>
            <a:r>
              <a:rPr lang="en-US" sz="2400" dirty="0"/>
              <a:t>No  limits of statements</a:t>
            </a:r>
          </a:p>
          <a:p>
            <a:r>
              <a:rPr lang="en-US" sz="2400" dirty="0"/>
              <a:t>Add a semicolon at the end of each executable statement:</a:t>
            </a:r>
          </a:p>
          <a:p>
            <a:r>
              <a:rPr lang="en-US" sz="2400" dirty="0"/>
              <a:t>JavaScript Code Blocks: JavaScript statements can be grouped together in code blocks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JavaScript Keywords: statements often start with a </a:t>
            </a:r>
            <a:r>
              <a:rPr lang="en-US" sz="2400" b="1" dirty="0"/>
              <a:t>keyword</a:t>
            </a:r>
            <a:r>
              <a:rPr lang="en-US" sz="2400" dirty="0"/>
              <a:t> to identify the JavaScript action to be performed: </a:t>
            </a:r>
            <a:r>
              <a:rPr lang="en-US" sz="2400" dirty="0">
                <a:hlinkClick r:id="rId2"/>
              </a:rPr>
              <a:t>https://www.w3schools.com/js/js_reserved.asp</a:t>
            </a:r>
            <a:br>
              <a:rPr lang="en-US" sz="2400" dirty="0"/>
            </a:b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98F9A-4515-B548-8726-A5E3A8F7A5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195" y="3495858"/>
            <a:ext cx="70231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360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415B3C4-7FB6-414C-8C24-8862C0E6C9F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685</Words>
  <Application>Microsoft Macintosh PowerPoint</Application>
  <PresentationFormat>Widescreen</PresentationFormat>
  <Paragraphs>127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Celestial</vt:lpstr>
      <vt:lpstr>JS</vt:lpstr>
      <vt:lpstr>Last Week</vt:lpstr>
      <vt:lpstr>Why DO WE NEED Javascript?</vt:lpstr>
      <vt:lpstr>WHERE CAN WE USE JAVASCRIPT?</vt:lpstr>
      <vt:lpstr>Advantages of JavaScript</vt:lpstr>
      <vt:lpstr>WHERE TO INSERT</vt:lpstr>
      <vt:lpstr>Display Possibilities (Most important)</vt:lpstr>
      <vt:lpstr>innerHTML </vt:lpstr>
      <vt:lpstr>Statements</vt:lpstr>
      <vt:lpstr>VARIABLES</vt:lpstr>
      <vt:lpstr>Variable scopes: Global VS LOCAL</vt:lpstr>
      <vt:lpstr>oPerators</vt:lpstr>
      <vt:lpstr>IF … ELSE</vt:lpstr>
      <vt:lpstr>For LOOP</vt:lpstr>
      <vt:lpstr>WHILE Loop</vt:lpstr>
      <vt:lpstr>Functions</vt:lpstr>
      <vt:lpstr>EVENTS</vt:lpstr>
      <vt:lpstr>onclick Event Type</vt:lpstr>
      <vt:lpstr>MORE EVENTS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Lourenco</dc:creator>
  <cp:lastModifiedBy/>
  <cp:revision>1</cp:revision>
  <cp:lastPrinted>2019-11-30T00:26:26Z</cp:lastPrinted>
  <dcterms:created xsi:type="dcterms:W3CDTF">2019-11-08T13:37:23Z</dcterms:created>
  <dcterms:modified xsi:type="dcterms:W3CDTF">2019-11-30T00:32:06Z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